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B56A3D-B187-4A94-A0E8-400E39719C8A}" v="44" dt="2023-10-08T08:12:23.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12ED-5D9F-80ED-5D05-7324E775D6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12D47CD-0928-B443-2DAD-8B8C02D70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661BF3-4A3F-3960-D625-DEF20AA02B37}"/>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5" name="Footer Placeholder 4">
            <a:extLst>
              <a:ext uri="{FF2B5EF4-FFF2-40B4-BE49-F238E27FC236}">
                <a16:creationId xmlns:a16="http://schemas.microsoft.com/office/drawing/2014/main" id="{30C88391-FEB9-62AA-7086-0ED90A43F4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411DF4-678D-97A0-ED67-0692DE7FF90E}"/>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2960633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37F4-EC29-AA2B-96A3-09BB5134F4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2E263A-7BCD-81DB-5B80-8BBD1F5427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48CEC0-07B8-E641-BD57-FE283228DADF}"/>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5" name="Footer Placeholder 4">
            <a:extLst>
              <a:ext uri="{FF2B5EF4-FFF2-40B4-BE49-F238E27FC236}">
                <a16:creationId xmlns:a16="http://schemas.microsoft.com/office/drawing/2014/main" id="{6C2E07D5-360E-89D2-5783-10BAD7895D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7E1E0E-E73B-A7B6-652B-670C0A946589}"/>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1083648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4704DF-33D2-4051-3EEA-05AC0E8587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5ED478-4F84-C3DA-67ED-87129AAED6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85834B-4D17-6F76-923E-D5414BE88AA8}"/>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5" name="Footer Placeholder 4">
            <a:extLst>
              <a:ext uri="{FF2B5EF4-FFF2-40B4-BE49-F238E27FC236}">
                <a16:creationId xmlns:a16="http://schemas.microsoft.com/office/drawing/2014/main" id="{1A84ED84-91F7-5845-152C-67324C42D7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5669DC-5498-FBAF-B8DC-2A961FA7D8F8}"/>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156927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0934-8B5E-0BAD-5999-F64B722D43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AE1F88-82B2-5A3B-B538-396DEA64E7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55230E-7683-7D8D-AECD-A31913E43ED2}"/>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5" name="Footer Placeholder 4">
            <a:extLst>
              <a:ext uri="{FF2B5EF4-FFF2-40B4-BE49-F238E27FC236}">
                <a16:creationId xmlns:a16="http://schemas.microsoft.com/office/drawing/2014/main" id="{EC21BB8C-7DEF-89EC-F5CC-06AC00CFC7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FAC81E-29B7-6660-3104-622914D0EB02}"/>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169886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6A27-35AA-CD6A-38A7-D0C06C50C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9DD826-02A0-178E-EF39-70B7928AD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EF4ABA-526B-6084-8A02-5665A483EF13}"/>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5" name="Footer Placeholder 4">
            <a:extLst>
              <a:ext uri="{FF2B5EF4-FFF2-40B4-BE49-F238E27FC236}">
                <a16:creationId xmlns:a16="http://schemas.microsoft.com/office/drawing/2014/main" id="{F85D3838-938A-A815-E002-00CB640354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BBBD1-2E21-4EE1-D07F-950C99E12643}"/>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4044447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617-0A3B-5C60-05F4-109B63B3C4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251C7A-6A62-2D3A-FC19-24E24D6AD4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1A8DE4-C074-B099-E73A-ABB074ED84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95CE2D-C013-A209-1002-16061E8C6170}"/>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6" name="Footer Placeholder 5">
            <a:extLst>
              <a:ext uri="{FF2B5EF4-FFF2-40B4-BE49-F238E27FC236}">
                <a16:creationId xmlns:a16="http://schemas.microsoft.com/office/drawing/2014/main" id="{ACE3CBF9-45B5-CC2C-0693-54582DDC5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6764E4-00CD-170A-5D3F-5857C13AE009}"/>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242921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8563-51B4-0994-F3A1-54078D3B89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0EC99F-018A-832A-C611-ECF485C77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E0663-86B6-7A78-C19A-14D09A09CD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A140A7C-EC30-4E32-366A-E042276463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E445AE-5616-E499-7906-DA45A1A0C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17B103-106E-4DFF-E224-0F7655DD6F20}"/>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8" name="Footer Placeholder 7">
            <a:extLst>
              <a:ext uri="{FF2B5EF4-FFF2-40B4-BE49-F238E27FC236}">
                <a16:creationId xmlns:a16="http://schemas.microsoft.com/office/drawing/2014/main" id="{38D624AF-0B4B-8D62-7D31-CFE59B861A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4DCBB3-3247-470A-6233-AB749A784593}"/>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351903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9BF5-CEE3-56F9-45F2-936736173E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87DAD7-5517-20FE-003B-267FACDA4437}"/>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4" name="Footer Placeholder 3">
            <a:extLst>
              <a:ext uri="{FF2B5EF4-FFF2-40B4-BE49-F238E27FC236}">
                <a16:creationId xmlns:a16="http://schemas.microsoft.com/office/drawing/2014/main" id="{A68AA18C-6BAA-979F-48FF-F5BEC023F0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E8B100-DE0E-E191-025B-D6E342C4FF33}"/>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3675650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38FC39-FF76-DD90-F0DA-96EF51BA09E8}"/>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3" name="Footer Placeholder 2">
            <a:extLst>
              <a:ext uri="{FF2B5EF4-FFF2-40B4-BE49-F238E27FC236}">
                <a16:creationId xmlns:a16="http://schemas.microsoft.com/office/drawing/2014/main" id="{BE231BFD-DD97-70D1-26A7-C04F04E3416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DCB562-3F25-B055-29F0-8CAA954CD4EE}"/>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63298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3582-77DB-8A7B-E268-41CF2485DA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B5D7BF-6F15-ED31-9A98-F3D85A1411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A30B21-D3AD-1BED-BD53-AA25125DA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D677D-5349-598B-E6A1-DF29D605DC78}"/>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6" name="Footer Placeholder 5">
            <a:extLst>
              <a:ext uri="{FF2B5EF4-FFF2-40B4-BE49-F238E27FC236}">
                <a16:creationId xmlns:a16="http://schemas.microsoft.com/office/drawing/2014/main" id="{091016D1-BCB8-5A69-46C6-AAE4019A36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ABE62A-3A4B-B164-D4F4-F88CDC78B0BD}"/>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3888819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D207-DEFE-B9CD-9417-026CEF2AA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A0E6EB-488C-15E1-42C0-ABB9ADCFEC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82C21C-58C5-520D-ECFC-FC4867748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D00E0-6628-0D4E-00D7-6B07E39FA404}"/>
              </a:ext>
            </a:extLst>
          </p:cNvPr>
          <p:cNvSpPr>
            <a:spLocks noGrp="1"/>
          </p:cNvSpPr>
          <p:nvPr>
            <p:ph type="dt" sz="half" idx="10"/>
          </p:nvPr>
        </p:nvSpPr>
        <p:spPr/>
        <p:txBody>
          <a:bodyPr/>
          <a:lstStyle/>
          <a:p>
            <a:fld id="{362A0BB5-B8E3-4043-B429-6B3B8CC28ED3}" type="datetimeFigureOut">
              <a:rPr lang="en-IN" smtClean="0"/>
              <a:t>08-10-2023</a:t>
            </a:fld>
            <a:endParaRPr lang="en-IN"/>
          </a:p>
        </p:txBody>
      </p:sp>
      <p:sp>
        <p:nvSpPr>
          <p:cNvPr id="6" name="Footer Placeholder 5">
            <a:extLst>
              <a:ext uri="{FF2B5EF4-FFF2-40B4-BE49-F238E27FC236}">
                <a16:creationId xmlns:a16="http://schemas.microsoft.com/office/drawing/2014/main" id="{AE5EE70C-3122-FB03-4011-ED8EF4FC42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561039-2C82-15B5-03EC-7F65DDC8B655}"/>
              </a:ext>
            </a:extLst>
          </p:cNvPr>
          <p:cNvSpPr>
            <a:spLocks noGrp="1"/>
          </p:cNvSpPr>
          <p:nvPr>
            <p:ph type="sldNum" sz="quarter" idx="12"/>
          </p:nvPr>
        </p:nvSpPr>
        <p:spPr/>
        <p:txBody>
          <a:bodyPr/>
          <a:lstStyle/>
          <a:p>
            <a:fld id="{A8A1F5F6-7F13-4147-848D-AE1854D432ED}" type="slidenum">
              <a:rPr lang="en-IN" smtClean="0"/>
              <a:t>‹#›</a:t>
            </a:fld>
            <a:endParaRPr lang="en-IN"/>
          </a:p>
        </p:txBody>
      </p:sp>
    </p:spTree>
    <p:extLst>
      <p:ext uri="{BB962C8B-B14F-4D97-AF65-F5344CB8AC3E}">
        <p14:creationId xmlns:p14="http://schemas.microsoft.com/office/powerpoint/2010/main" val="1332751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171F96-1AA1-21BB-97F8-FA7BB25CC8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55625F-C4E4-92EB-F46A-3E92F6073C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3434B5-CF19-3CDC-4212-E0E6CDB89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A0BB5-B8E3-4043-B429-6B3B8CC28ED3}" type="datetimeFigureOut">
              <a:rPr lang="en-IN" smtClean="0"/>
              <a:t>08-10-2023</a:t>
            </a:fld>
            <a:endParaRPr lang="en-IN"/>
          </a:p>
        </p:txBody>
      </p:sp>
      <p:sp>
        <p:nvSpPr>
          <p:cNvPr id="5" name="Footer Placeholder 4">
            <a:extLst>
              <a:ext uri="{FF2B5EF4-FFF2-40B4-BE49-F238E27FC236}">
                <a16:creationId xmlns:a16="http://schemas.microsoft.com/office/drawing/2014/main" id="{9A97FDB3-4A83-8008-80DC-B8972878D6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7DA3B46-3324-DD2E-D5E7-2958B9BFD7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1F5F6-7F13-4147-848D-AE1854D432ED}" type="slidenum">
              <a:rPr lang="en-IN" smtClean="0"/>
              <a:t>‹#›</a:t>
            </a:fld>
            <a:endParaRPr lang="en-IN"/>
          </a:p>
        </p:txBody>
      </p:sp>
    </p:spTree>
    <p:extLst>
      <p:ext uri="{BB962C8B-B14F-4D97-AF65-F5344CB8AC3E}">
        <p14:creationId xmlns:p14="http://schemas.microsoft.com/office/powerpoint/2010/main" val="2357278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E45224-456D-B1ED-0C27-6513A7E6C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199"/>
            <a:ext cx="13030200" cy="6858000"/>
          </a:xfrm>
          <a:prstGeom prst="rect">
            <a:avLst/>
          </a:prstGeom>
        </p:spPr>
      </p:pic>
      <p:sp>
        <p:nvSpPr>
          <p:cNvPr id="4" name="Title 3">
            <a:extLst>
              <a:ext uri="{FF2B5EF4-FFF2-40B4-BE49-F238E27FC236}">
                <a16:creationId xmlns:a16="http://schemas.microsoft.com/office/drawing/2014/main" id="{8A68472F-1D00-91BF-6E06-28F11DEA1540}"/>
              </a:ext>
            </a:extLst>
          </p:cNvPr>
          <p:cNvSpPr>
            <a:spLocks noGrp="1"/>
          </p:cNvSpPr>
          <p:nvPr>
            <p:ph type="title"/>
          </p:nvPr>
        </p:nvSpPr>
        <p:spPr>
          <a:xfrm>
            <a:off x="1603310" y="261258"/>
            <a:ext cx="10515600" cy="1530220"/>
          </a:xfrm>
        </p:spPr>
        <p:txBody>
          <a:bodyPr>
            <a:normAutofit fontScale="90000"/>
          </a:bodyPr>
          <a:lstStyle/>
          <a:p>
            <a:br>
              <a:rPr lang="en-IN" b="1" i="0" dirty="0">
                <a:effectLst/>
                <a:latin typeface="__Fira_Sans_50a381"/>
              </a:rPr>
            </a:br>
            <a:r>
              <a:rPr lang="en-US" b="1" i="0" dirty="0">
                <a:solidFill>
                  <a:schemeClr val="bg1"/>
                </a:solidFill>
                <a:effectLst/>
                <a:latin typeface="__Fira_Sans_50a381"/>
              </a:rPr>
              <a:t>CREATE </a:t>
            </a:r>
            <a:r>
              <a:rPr lang="en-US" b="1" dirty="0">
                <a:solidFill>
                  <a:schemeClr val="bg1"/>
                </a:solidFill>
                <a:latin typeface="__Fira_Sans_50a381"/>
              </a:rPr>
              <a:t>A</a:t>
            </a:r>
            <a:r>
              <a:rPr lang="en-US" b="1" i="0" dirty="0">
                <a:solidFill>
                  <a:schemeClr val="bg1"/>
                </a:solidFill>
                <a:effectLst/>
                <a:latin typeface="__Fira_Sans_50a381"/>
              </a:rPr>
              <a:t> WORK OF </a:t>
            </a:r>
            <a:r>
              <a:rPr lang="en-US" b="1" i="0" dirty="0" err="1">
                <a:solidFill>
                  <a:schemeClr val="bg1"/>
                </a:solidFill>
                <a:effectLst/>
                <a:latin typeface="__Fira_Sans_50a381"/>
              </a:rPr>
              <a:t>SARt</a:t>
            </a:r>
            <a:r>
              <a:rPr lang="en-US" b="1" i="0" dirty="0">
                <a:solidFill>
                  <a:schemeClr val="bg1"/>
                </a:solidFill>
                <a:effectLst/>
                <a:latin typeface="__Fira_Sans_50a381"/>
              </a:rPr>
              <a:t> (SYNTHETIC APERTURE RADAR ART)</a:t>
            </a:r>
            <a:br>
              <a:rPr lang="en-US" b="1" i="0" dirty="0">
                <a:effectLst/>
                <a:latin typeface="__Fira_Sans_50a381"/>
              </a:rPr>
            </a:br>
            <a:endParaRPr lang="en-IN" dirty="0"/>
          </a:p>
        </p:txBody>
      </p:sp>
      <p:sp>
        <p:nvSpPr>
          <p:cNvPr id="5" name="Content Placeholder 4">
            <a:extLst>
              <a:ext uri="{FF2B5EF4-FFF2-40B4-BE49-F238E27FC236}">
                <a16:creationId xmlns:a16="http://schemas.microsoft.com/office/drawing/2014/main" id="{CE283E1A-ED4C-7CDD-AFF2-BDC603A61385}"/>
              </a:ext>
            </a:extLst>
          </p:cNvPr>
          <p:cNvSpPr>
            <a:spLocks noGrp="1"/>
          </p:cNvSpPr>
          <p:nvPr>
            <p:ph idx="1"/>
          </p:nvPr>
        </p:nvSpPr>
        <p:spPr>
          <a:xfrm>
            <a:off x="6861110" y="2006082"/>
            <a:ext cx="6169090" cy="4351338"/>
          </a:xfrm>
        </p:spPr>
        <p:txBody>
          <a:bodyPr/>
          <a:lstStyle/>
          <a:p>
            <a:pPr marL="0" indent="0">
              <a:buNone/>
            </a:pPr>
            <a:r>
              <a:rPr lang="en-IN" b="1" dirty="0">
                <a:solidFill>
                  <a:schemeClr val="bg1"/>
                </a:solidFill>
              </a:rPr>
              <a:t>Team Name </a:t>
            </a:r>
            <a:r>
              <a:rPr lang="en-IN" dirty="0">
                <a:solidFill>
                  <a:schemeClr val="bg1"/>
                </a:solidFill>
              </a:rPr>
              <a:t>: INVICTX</a:t>
            </a:r>
          </a:p>
          <a:p>
            <a:pPr marL="0" indent="0">
              <a:buNone/>
            </a:pPr>
            <a:r>
              <a:rPr lang="en-IN" b="1" dirty="0">
                <a:solidFill>
                  <a:schemeClr val="bg1"/>
                </a:solidFill>
              </a:rPr>
              <a:t>Team members</a:t>
            </a:r>
            <a:r>
              <a:rPr lang="en-IN" dirty="0">
                <a:solidFill>
                  <a:schemeClr val="bg1"/>
                </a:solidFill>
              </a:rPr>
              <a:t>:  </a:t>
            </a:r>
            <a:r>
              <a:rPr lang="en-IN" dirty="0" err="1">
                <a:solidFill>
                  <a:schemeClr val="bg1"/>
                </a:solidFill>
              </a:rPr>
              <a:t>K.Nandhanaa</a:t>
            </a:r>
            <a:endParaRPr lang="en-IN" dirty="0">
              <a:solidFill>
                <a:schemeClr val="bg1"/>
              </a:solidFill>
            </a:endParaRPr>
          </a:p>
          <a:p>
            <a:pPr marL="0" indent="0">
              <a:buNone/>
            </a:pPr>
            <a:r>
              <a:rPr lang="en-IN" dirty="0">
                <a:solidFill>
                  <a:schemeClr val="bg1"/>
                </a:solidFill>
              </a:rPr>
              <a:t>		        </a:t>
            </a:r>
            <a:r>
              <a:rPr lang="en-IN" dirty="0" err="1">
                <a:solidFill>
                  <a:schemeClr val="bg1"/>
                </a:solidFill>
              </a:rPr>
              <a:t>S.Abinaya</a:t>
            </a:r>
            <a:r>
              <a:rPr lang="en-IN" dirty="0">
                <a:solidFill>
                  <a:schemeClr val="bg1"/>
                </a:solidFill>
              </a:rPr>
              <a:t>	</a:t>
            </a:r>
          </a:p>
          <a:p>
            <a:pPr marL="0" indent="0">
              <a:buNone/>
            </a:pPr>
            <a:r>
              <a:rPr lang="en-IN" dirty="0">
                <a:solidFill>
                  <a:schemeClr val="bg1"/>
                </a:solidFill>
              </a:rPr>
              <a:t>		        </a:t>
            </a:r>
            <a:r>
              <a:rPr lang="en-IN" dirty="0" err="1">
                <a:solidFill>
                  <a:schemeClr val="bg1"/>
                </a:solidFill>
              </a:rPr>
              <a:t>K.Naveen</a:t>
            </a:r>
            <a:endParaRPr lang="en-IN" dirty="0">
              <a:solidFill>
                <a:schemeClr val="bg1"/>
              </a:solidFill>
            </a:endParaRPr>
          </a:p>
          <a:p>
            <a:pPr marL="0" indent="0">
              <a:buNone/>
            </a:pPr>
            <a:r>
              <a:rPr lang="en-IN" dirty="0">
                <a:solidFill>
                  <a:schemeClr val="bg1"/>
                </a:solidFill>
              </a:rPr>
              <a:t>		        </a:t>
            </a:r>
            <a:r>
              <a:rPr lang="en-IN" dirty="0" err="1">
                <a:solidFill>
                  <a:schemeClr val="bg1"/>
                </a:solidFill>
              </a:rPr>
              <a:t>L.Pandian</a:t>
            </a:r>
            <a:endParaRPr lang="en-IN" dirty="0">
              <a:solidFill>
                <a:schemeClr val="bg1"/>
              </a:solidFill>
            </a:endParaRPr>
          </a:p>
          <a:p>
            <a:pPr marL="0" indent="0">
              <a:buNone/>
            </a:pPr>
            <a:r>
              <a:rPr lang="en-IN" dirty="0">
                <a:solidFill>
                  <a:schemeClr val="bg1"/>
                </a:solidFill>
              </a:rPr>
              <a:t>		        </a:t>
            </a:r>
            <a:r>
              <a:rPr lang="en-IN" dirty="0" err="1">
                <a:solidFill>
                  <a:schemeClr val="bg1"/>
                </a:solidFill>
              </a:rPr>
              <a:t>S.D.S.Hari</a:t>
            </a:r>
            <a:endParaRPr lang="en-IN" dirty="0">
              <a:solidFill>
                <a:schemeClr val="bg1"/>
              </a:solidFill>
            </a:endParaRPr>
          </a:p>
          <a:p>
            <a:pPr marL="0" indent="0">
              <a:buNone/>
            </a:pPr>
            <a:r>
              <a:rPr lang="en-IN" dirty="0">
                <a:solidFill>
                  <a:schemeClr val="bg1"/>
                </a:solidFill>
              </a:rPr>
              <a:t>		        </a:t>
            </a:r>
            <a:r>
              <a:rPr lang="en-IN" dirty="0" err="1">
                <a:solidFill>
                  <a:schemeClr val="bg1"/>
                </a:solidFill>
              </a:rPr>
              <a:t>V.Abhisheik</a:t>
            </a:r>
            <a:r>
              <a:rPr lang="en-IN" dirty="0">
                <a:solidFill>
                  <a:schemeClr val="bg1"/>
                </a:solidFill>
              </a:rPr>
              <a:t> </a:t>
            </a:r>
            <a:r>
              <a:rPr lang="en-IN" dirty="0" err="1">
                <a:solidFill>
                  <a:schemeClr val="bg1"/>
                </a:solidFill>
              </a:rPr>
              <a:t>kumar</a:t>
            </a:r>
            <a:endParaRPr lang="en-IN" dirty="0">
              <a:solidFill>
                <a:schemeClr val="bg1"/>
              </a:solidFill>
            </a:endParaRPr>
          </a:p>
          <a:p>
            <a:pPr marL="0" indent="0">
              <a:buNone/>
            </a:pPr>
            <a:r>
              <a:rPr lang="en-IN" dirty="0"/>
              <a:t>			</a:t>
            </a:r>
          </a:p>
          <a:p>
            <a:pPr marL="0" indent="0">
              <a:buNone/>
            </a:pPr>
            <a:endParaRPr lang="en-IN" dirty="0"/>
          </a:p>
        </p:txBody>
      </p:sp>
    </p:spTree>
    <p:extLst>
      <p:ext uri="{BB962C8B-B14F-4D97-AF65-F5344CB8AC3E}">
        <p14:creationId xmlns:p14="http://schemas.microsoft.com/office/powerpoint/2010/main" val="46339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F8DEAF7-9E6E-07B8-9C13-8D95463F7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219405"/>
          </a:xfrm>
          <a:prstGeom prst="rect">
            <a:avLst/>
          </a:prstGeom>
        </p:spPr>
      </p:pic>
      <p:pic>
        <p:nvPicPr>
          <p:cNvPr id="26" name="Picture 25">
            <a:extLst>
              <a:ext uri="{FF2B5EF4-FFF2-40B4-BE49-F238E27FC236}">
                <a16:creationId xmlns:a16="http://schemas.microsoft.com/office/drawing/2014/main" id="{7965741B-5FE3-909E-934A-E85C880D1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864" y="3188891"/>
            <a:ext cx="5697894" cy="3205065"/>
          </a:xfrm>
          <a:prstGeom prst="rect">
            <a:avLst/>
          </a:prstGeom>
        </p:spPr>
      </p:pic>
      <p:sp>
        <p:nvSpPr>
          <p:cNvPr id="29" name="TextBox 28">
            <a:extLst>
              <a:ext uri="{FF2B5EF4-FFF2-40B4-BE49-F238E27FC236}">
                <a16:creationId xmlns:a16="http://schemas.microsoft.com/office/drawing/2014/main" id="{81E10FFC-C77E-8295-6899-5EF76317FC18}"/>
              </a:ext>
            </a:extLst>
          </p:cNvPr>
          <p:cNvSpPr txBox="1"/>
          <p:nvPr/>
        </p:nvSpPr>
        <p:spPr>
          <a:xfrm>
            <a:off x="949960" y="464044"/>
            <a:ext cx="10292080" cy="1323439"/>
          </a:xfrm>
          <a:prstGeom prst="rect">
            <a:avLst/>
          </a:prstGeom>
          <a:noFill/>
        </p:spPr>
        <p:txBody>
          <a:bodyPr wrap="square">
            <a:spAutoFit/>
          </a:bodyPr>
          <a:lstStyle/>
          <a:p>
            <a:r>
              <a:rPr lang="en-IN" sz="2000" dirty="0">
                <a:solidFill>
                  <a:schemeClr val="bg1"/>
                </a:solidFill>
              </a:rPr>
              <a:t>Synthetic Aperture Radar (SAR) is a remote sensing technology that uses radar (radio waves) to create high-resolution images of the Earth's surface. SAR's wizardry lies in its ability to conjure high-resolution images by synthesizing data collected over time, akin to creating a giant virtual camera aperture.</a:t>
            </a:r>
          </a:p>
        </p:txBody>
      </p:sp>
    </p:spTree>
    <p:extLst>
      <p:ext uri="{BB962C8B-B14F-4D97-AF65-F5344CB8AC3E}">
        <p14:creationId xmlns:p14="http://schemas.microsoft.com/office/powerpoint/2010/main" val="88968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82010D-9FB6-5DB4-6A77-9B179D2BB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4518D3-CC7D-EFD4-71F9-998B6362976D}"/>
              </a:ext>
            </a:extLst>
          </p:cNvPr>
          <p:cNvSpPr>
            <a:spLocks noGrp="1"/>
          </p:cNvSpPr>
          <p:nvPr>
            <p:ph type="title"/>
          </p:nvPr>
        </p:nvSpPr>
        <p:spPr>
          <a:xfrm>
            <a:off x="232681" y="513799"/>
            <a:ext cx="5497870" cy="5830402"/>
          </a:xfrm>
        </p:spPr>
        <p:txBody>
          <a:bodyPr>
            <a:normAutofit/>
          </a:bodyPr>
          <a:lstStyle/>
          <a:p>
            <a:r>
              <a:rPr lang="en-US" sz="2000" b="1" i="0" dirty="0">
                <a:solidFill>
                  <a:schemeClr val="bg1"/>
                </a:solidFill>
                <a:effectLst/>
                <a:latin typeface="Söhne"/>
              </a:rPr>
              <a:t>Transmission of Radar Signals</a:t>
            </a:r>
            <a:r>
              <a:rPr lang="en-US" sz="2000" b="0" i="0" dirty="0">
                <a:solidFill>
                  <a:schemeClr val="bg1"/>
                </a:solidFill>
                <a:effectLst/>
                <a:latin typeface="Söhne"/>
              </a:rPr>
              <a:t>: The SAR system emits microwave or radio wave signals, often in the form of pulses, towards the Earth's surface. These signals are transmitted from the SAR antenna.</a:t>
            </a:r>
            <a:br>
              <a:rPr lang="en-US" sz="2000" b="0" i="0" dirty="0">
                <a:solidFill>
                  <a:schemeClr val="bg1"/>
                </a:solidFill>
                <a:effectLst/>
                <a:latin typeface="Söhne"/>
              </a:rPr>
            </a:br>
            <a:r>
              <a:rPr lang="en-US" sz="2000" b="1" i="0" dirty="0">
                <a:solidFill>
                  <a:schemeClr val="bg1"/>
                </a:solidFill>
                <a:effectLst/>
                <a:latin typeface="Söhne"/>
              </a:rPr>
              <a:t>Signal Interaction with the Earth's Surface</a:t>
            </a:r>
            <a:r>
              <a:rPr lang="en-US" sz="2000" b="0" i="0" dirty="0">
                <a:solidFill>
                  <a:schemeClr val="bg1"/>
                </a:solidFill>
                <a:effectLst/>
                <a:latin typeface="Söhne"/>
              </a:rPr>
              <a:t>: When the radar signals reach the Earth's surface, they interact with various objects and features on the ground, including terrain, buildings, vegetation, and water bodies. These interactions can involve reflection, scattering, and absorption of the radar waves.</a:t>
            </a:r>
            <a:br>
              <a:rPr lang="en-US" sz="2000" b="0" i="0" dirty="0">
                <a:solidFill>
                  <a:schemeClr val="bg1"/>
                </a:solidFill>
                <a:effectLst/>
                <a:latin typeface="Söhne"/>
              </a:rPr>
            </a:br>
            <a:r>
              <a:rPr lang="en-US" sz="2000" b="1" i="0" dirty="0">
                <a:solidFill>
                  <a:schemeClr val="bg1"/>
                </a:solidFill>
                <a:effectLst/>
                <a:latin typeface="Söhne"/>
              </a:rPr>
              <a:t>Reception of Reflected Signals</a:t>
            </a:r>
            <a:r>
              <a:rPr lang="en-US" sz="2000" b="0" i="0" dirty="0">
                <a:solidFill>
                  <a:schemeClr val="bg1"/>
                </a:solidFill>
                <a:effectLst/>
                <a:latin typeface="Söhne"/>
              </a:rPr>
              <a:t>: The SAR antenna also serves as a receiver. It collects the signals that are reflected back from the Earth's surface. These reflections are referred to as radar echoes or returns.</a:t>
            </a:r>
            <a:br>
              <a:rPr lang="en-US" sz="2000" b="0" i="0" dirty="0">
                <a:solidFill>
                  <a:schemeClr val="bg1"/>
                </a:solidFill>
                <a:effectLst/>
                <a:latin typeface="Söhne"/>
              </a:rPr>
            </a:br>
            <a:endParaRPr lang="en-IN" sz="2000" dirty="0">
              <a:solidFill>
                <a:schemeClr val="bg1"/>
              </a:solidFill>
            </a:endParaRPr>
          </a:p>
        </p:txBody>
      </p:sp>
      <p:pic>
        <p:nvPicPr>
          <p:cNvPr id="5" name="Content Placeholder 4">
            <a:extLst>
              <a:ext uri="{FF2B5EF4-FFF2-40B4-BE49-F238E27FC236}">
                <a16:creationId xmlns:a16="http://schemas.microsoft.com/office/drawing/2014/main" id="{2CC7F0F2-0471-6DEA-CDBD-EC380CF36E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60580" y="469608"/>
            <a:ext cx="4898739" cy="24193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A15711AB-AFE2-6F64-88AE-6FC34F68F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280" y="3429000"/>
            <a:ext cx="4898740" cy="32821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89010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269235-3554-7D37-3520-5ADE0A2FD7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0320"/>
            <a:ext cx="12192001" cy="6878320"/>
          </a:xfrm>
        </p:spPr>
      </p:pic>
      <p:sp>
        <p:nvSpPr>
          <p:cNvPr id="2" name="Title 1">
            <a:extLst>
              <a:ext uri="{FF2B5EF4-FFF2-40B4-BE49-F238E27FC236}">
                <a16:creationId xmlns:a16="http://schemas.microsoft.com/office/drawing/2014/main" id="{0F8E66F4-76C5-443F-D1CC-EAA0F63A9F6C}"/>
              </a:ext>
            </a:extLst>
          </p:cNvPr>
          <p:cNvSpPr>
            <a:spLocks noGrp="1"/>
          </p:cNvSpPr>
          <p:nvPr>
            <p:ph type="title"/>
          </p:nvPr>
        </p:nvSpPr>
        <p:spPr>
          <a:xfrm>
            <a:off x="6634480" y="2042160"/>
            <a:ext cx="5628640" cy="2103119"/>
          </a:xfrm>
        </p:spPr>
        <p:txBody>
          <a:bodyPr>
            <a:normAutofit fontScale="90000"/>
          </a:bodyPr>
          <a:lstStyle/>
          <a:p>
            <a:pPr algn="l"/>
            <a:br>
              <a:rPr lang="en-US" sz="2400" b="0" i="0" dirty="0">
                <a:solidFill>
                  <a:srgbClr val="D1D5DB"/>
                </a:solidFill>
                <a:effectLst/>
                <a:latin typeface="Söhne"/>
              </a:rPr>
            </a:br>
            <a:r>
              <a:rPr lang="en-US" sz="2400" b="0" i="0" dirty="0">
                <a:solidFill>
                  <a:schemeClr val="bg1"/>
                </a:solidFill>
                <a:effectLst/>
                <a:latin typeface="Söhne"/>
              </a:rPr>
              <a:t>SAR detects ground deformation caused by magma movement, aiding in eruption prediction through interferograms.</a:t>
            </a:r>
            <a:br>
              <a:rPr lang="en-US" sz="2400" b="0" i="0" dirty="0">
                <a:solidFill>
                  <a:schemeClr val="bg1"/>
                </a:solidFill>
                <a:effectLst/>
                <a:latin typeface="Söhne"/>
              </a:rPr>
            </a:br>
            <a:r>
              <a:rPr lang="en-US" sz="2400" b="0" i="0" dirty="0">
                <a:solidFill>
                  <a:schemeClr val="bg1"/>
                </a:solidFill>
                <a:effectLst/>
                <a:latin typeface="Söhne"/>
              </a:rPr>
              <a:t>It provides real-time volcanic activity monitoring, spotting new fissures, lava flows, and crater changes.</a:t>
            </a:r>
            <a:br>
              <a:rPr lang="en-US" sz="2400" b="0" i="0" dirty="0">
                <a:solidFill>
                  <a:schemeClr val="bg1"/>
                </a:solidFill>
                <a:effectLst/>
                <a:latin typeface="Söhne"/>
              </a:rPr>
            </a:br>
            <a:r>
              <a:rPr lang="en-US" sz="2400" b="0" i="0" dirty="0">
                <a:solidFill>
                  <a:schemeClr val="bg1"/>
                </a:solidFill>
                <a:effectLst/>
                <a:latin typeface="Söhne"/>
              </a:rPr>
              <a:t>Continuous SAR surveillance enables prompt warnings and evacuations during volcanic threats.</a:t>
            </a:r>
            <a:br>
              <a:rPr lang="en-US" sz="2400" b="0" i="0" dirty="0">
                <a:solidFill>
                  <a:schemeClr val="bg1"/>
                </a:solidFill>
                <a:effectLst/>
                <a:latin typeface="Söhne"/>
              </a:rPr>
            </a:br>
            <a:r>
              <a:rPr lang="en-US" sz="2400" b="0" i="0" dirty="0">
                <a:solidFill>
                  <a:schemeClr val="bg1"/>
                </a:solidFill>
                <a:effectLst/>
                <a:latin typeface="Söhne"/>
              </a:rPr>
              <a:t>Its capability to assess magma chamber inflation is crucial for assessing volcanic unrest</a:t>
            </a:r>
            <a:r>
              <a:rPr lang="en-US" sz="2400" b="0" i="0" dirty="0">
                <a:solidFill>
                  <a:srgbClr val="D1D5DB"/>
                </a:solidFill>
                <a:effectLst/>
                <a:latin typeface="Söhne"/>
              </a:rPr>
              <a:t>.</a:t>
            </a:r>
            <a:br>
              <a:rPr lang="en-US" sz="2400" b="0" i="0" dirty="0">
                <a:solidFill>
                  <a:srgbClr val="D1D5DB"/>
                </a:solidFill>
                <a:effectLst/>
                <a:latin typeface="Söhne"/>
              </a:rPr>
            </a:br>
            <a:br>
              <a:rPr lang="en-US" sz="2400" b="0" i="0" dirty="0">
                <a:solidFill>
                  <a:srgbClr val="D1D5DB"/>
                </a:solidFill>
                <a:effectLst/>
                <a:latin typeface="Söhne"/>
              </a:rPr>
            </a:br>
            <a:br>
              <a:rPr lang="en-US" sz="2400" b="0" i="0" dirty="0">
                <a:solidFill>
                  <a:srgbClr val="D1D5DB"/>
                </a:solidFill>
                <a:effectLst/>
                <a:latin typeface="Söhne"/>
              </a:rPr>
            </a:br>
            <a:endParaRPr lang="en-IN" sz="2400" dirty="0">
              <a:solidFill>
                <a:schemeClr val="bg1"/>
              </a:solidFill>
            </a:endParaRPr>
          </a:p>
        </p:txBody>
      </p:sp>
      <p:pic>
        <p:nvPicPr>
          <p:cNvPr id="7" name="Picture 6">
            <a:extLst>
              <a:ext uri="{FF2B5EF4-FFF2-40B4-BE49-F238E27FC236}">
                <a16:creationId xmlns:a16="http://schemas.microsoft.com/office/drawing/2014/main" id="{8CA3DEFB-52EE-6C9C-6F5D-EC13610C8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542" y="660400"/>
            <a:ext cx="5236275" cy="5334000"/>
          </a:xfrm>
          <a:prstGeom prst="rect">
            <a:avLst/>
          </a:prstGeom>
        </p:spPr>
      </p:pic>
    </p:spTree>
    <p:extLst>
      <p:ext uri="{BB962C8B-B14F-4D97-AF65-F5344CB8AC3E}">
        <p14:creationId xmlns:p14="http://schemas.microsoft.com/office/powerpoint/2010/main" val="286660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8925CC-CD4A-FEEC-CF44-699E1093BB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09" y="-375920"/>
            <a:ext cx="12221909" cy="7233920"/>
          </a:xfrm>
        </p:spPr>
      </p:pic>
      <p:sp>
        <p:nvSpPr>
          <p:cNvPr id="2" name="Title 1">
            <a:extLst>
              <a:ext uri="{FF2B5EF4-FFF2-40B4-BE49-F238E27FC236}">
                <a16:creationId xmlns:a16="http://schemas.microsoft.com/office/drawing/2014/main" id="{38A57A09-109A-1B7D-A278-2484598EA5CC}"/>
              </a:ext>
            </a:extLst>
          </p:cNvPr>
          <p:cNvSpPr>
            <a:spLocks noGrp="1"/>
          </p:cNvSpPr>
          <p:nvPr>
            <p:ph type="title"/>
          </p:nvPr>
        </p:nvSpPr>
        <p:spPr>
          <a:xfrm>
            <a:off x="7147560" y="2720498"/>
            <a:ext cx="4729480" cy="1325563"/>
          </a:xfrm>
        </p:spPr>
        <p:txBody>
          <a:bodyPr>
            <a:noAutofit/>
          </a:bodyPr>
          <a:lstStyle/>
          <a:p>
            <a:r>
              <a:rPr lang="en-US" sz="2800" b="0" i="0" dirty="0">
                <a:solidFill>
                  <a:schemeClr val="bg1"/>
                </a:solidFill>
                <a:effectLst/>
                <a:latin typeface="Söhne"/>
              </a:rPr>
              <a:t>Synthetic Aperture Radar (SAR) can detect earthquakes by capturing ground displacement in high-resolution images. By comparing pre- and post-earthquake SAR data, scientists can analyze the surface deformation, fault movements, and ground shifts caused by seismic events. SAR helps assess earthquake impact, improve early warning systems, and enhance earthquake research.</a:t>
            </a:r>
            <a:endParaRPr lang="en-IN" sz="2800" dirty="0">
              <a:solidFill>
                <a:schemeClr val="bg1"/>
              </a:solidFill>
            </a:endParaRPr>
          </a:p>
        </p:txBody>
      </p:sp>
      <p:pic>
        <p:nvPicPr>
          <p:cNvPr id="7" name="Picture 6">
            <a:extLst>
              <a:ext uri="{FF2B5EF4-FFF2-40B4-BE49-F238E27FC236}">
                <a16:creationId xmlns:a16="http://schemas.microsoft.com/office/drawing/2014/main" id="{57FDF1F4-D642-749C-3823-62FFA6380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41" y="315436"/>
            <a:ext cx="5598159" cy="5851208"/>
          </a:xfrm>
          <a:prstGeom prst="rect">
            <a:avLst/>
          </a:prstGeom>
        </p:spPr>
      </p:pic>
    </p:spTree>
    <p:extLst>
      <p:ext uri="{BB962C8B-B14F-4D97-AF65-F5344CB8AC3E}">
        <p14:creationId xmlns:p14="http://schemas.microsoft.com/office/powerpoint/2010/main" val="2043543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F1EC690F-6F00-1B86-E0CA-5D38ED957A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Title 1">
            <a:extLst>
              <a:ext uri="{FF2B5EF4-FFF2-40B4-BE49-F238E27FC236}">
                <a16:creationId xmlns:a16="http://schemas.microsoft.com/office/drawing/2014/main" id="{8039CA8F-F31A-3D3C-96DC-35DBC65C0FF9}"/>
              </a:ext>
            </a:extLst>
          </p:cNvPr>
          <p:cNvSpPr>
            <a:spLocks noGrp="1"/>
          </p:cNvSpPr>
          <p:nvPr>
            <p:ph type="title"/>
          </p:nvPr>
        </p:nvSpPr>
        <p:spPr>
          <a:xfrm>
            <a:off x="7599680" y="1493521"/>
            <a:ext cx="4592320" cy="3769360"/>
          </a:xfrm>
        </p:spPr>
        <p:txBody>
          <a:bodyPr>
            <a:normAutofit fontScale="90000"/>
          </a:bodyPr>
          <a:lstStyle/>
          <a:p>
            <a:r>
              <a:rPr lang="en-US" sz="2800" b="0" i="0" dirty="0">
                <a:solidFill>
                  <a:srgbClr val="D1D5DB"/>
                </a:solidFill>
                <a:effectLst/>
                <a:latin typeface="Söhne"/>
              </a:rPr>
              <a:t>Synthetic Aperture Radar (SAR) offers a transformative solution for remote sensing and Earth observation. Its all-weather capabilities, high-resolution imaging, and versatility make it an invaluable tool for monitoring natural disasters, studying the environment, and aiding disaster response efforts. SAR's continued advancements promise to contribute significantly to our understanding of the Earth's dynamic processes and enhance our ability to address global challenges.</a:t>
            </a:r>
            <a:endParaRPr lang="en-IN" sz="2800" dirty="0">
              <a:solidFill>
                <a:schemeClr val="bg1"/>
              </a:solidFill>
            </a:endParaRPr>
          </a:p>
        </p:txBody>
      </p:sp>
      <p:pic>
        <p:nvPicPr>
          <p:cNvPr id="18" name="Picture 17">
            <a:extLst>
              <a:ext uri="{FF2B5EF4-FFF2-40B4-BE49-F238E27FC236}">
                <a16:creationId xmlns:a16="http://schemas.microsoft.com/office/drawing/2014/main" id="{9CD5E3BA-BDA5-7621-EB1A-795B2D4AE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4" y="693421"/>
            <a:ext cx="6599413" cy="5369560"/>
          </a:xfrm>
          <a:prstGeom prst="rect">
            <a:avLst/>
          </a:prstGeom>
        </p:spPr>
      </p:pic>
    </p:spTree>
    <p:extLst>
      <p:ext uri="{BB962C8B-B14F-4D97-AF65-F5344CB8AC3E}">
        <p14:creationId xmlns:p14="http://schemas.microsoft.com/office/powerpoint/2010/main" val="416970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441</Words>
  <Application>Microsoft Office PowerPoint</Application>
  <PresentationFormat>Widescreen</PresentationFormat>
  <Paragraphs>14</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__Fira_Sans_50a381</vt:lpstr>
      <vt:lpstr>Arial</vt:lpstr>
      <vt:lpstr>Calibri</vt:lpstr>
      <vt:lpstr>Calibri Light</vt:lpstr>
      <vt:lpstr>Söhne</vt:lpstr>
      <vt:lpstr>Office Theme</vt:lpstr>
      <vt:lpstr> CREATE A WORK OF SARt (SYNTHETIC APERTURE RADAR ART) </vt:lpstr>
      <vt:lpstr>PowerPoint Presentation</vt:lpstr>
      <vt:lpstr>Transmission of Radar Signals: The SAR system emits microwave or radio wave signals, often in the form of pulses, towards the Earth's surface. These signals are transmitted from the SAR antenna. Signal Interaction with the Earth's Surface: When the radar signals reach the Earth's surface, they interact with various objects and features on the ground, including terrain, buildings, vegetation, and water bodies. These interactions can involve reflection, scattering, and absorption of the radar waves. Reception of Reflected Signals: The SAR antenna also serves as a receiver. It collects the signals that are reflected back from the Earth's surface. These reflections are referred to as radar echoes or returns. </vt:lpstr>
      <vt:lpstr> SAR detects ground deformation caused by magma movement, aiding in eruption prediction through interferograms. It provides real-time volcanic activity monitoring, spotting new fissures, lava flows, and crater changes. Continuous SAR surveillance enables prompt warnings and evacuations during volcanic threats. Its capability to assess magma chamber inflation is crucial for assessing volcanic unrest.   </vt:lpstr>
      <vt:lpstr>Synthetic Aperture Radar (SAR) can detect earthquakes by capturing ground displacement in high-resolution images. By comparing pre- and post-earthquake SAR data, scientists can analyze the surface deformation, fault movements, and ground shifts caused by seismic events. SAR helps assess earthquake impact, improve early warning systems, and enhance earthquake research.</vt:lpstr>
      <vt:lpstr>Synthetic Aperture Radar (SAR) offers a transformative solution for remote sensing and Earth observation. Its all-weather capabilities, high-resolution imaging, and versatility make it an invaluable tool for monitoring natural disasters, studying the environment, and aiding disaster response efforts. SAR's continued advancements promise to contribute significantly to our understanding of the Earth's dynamic processes and enhance our ability to address global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CREATION OF WORK OF SARt:</dc:title>
  <dc:creator>hari s.d.s</dc:creator>
  <cp:lastModifiedBy>hari s.d.s</cp:lastModifiedBy>
  <cp:revision>2</cp:revision>
  <dcterms:created xsi:type="dcterms:W3CDTF">2023-10-08T04:54:51Z</dcterms:created>
  <dcterms:modified xsi:type="dcterms:W3CDTF">2023-10-08T09:25:34Z</dcterms:modified>
</cp:coreProperties>
</file>